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6858000" cx="12192000"/>
  <p:notesSz cx="6858000" cy="9144000"/>
  <p:embeddedFontLst>
    <p:embeddedFont>
      <p:font typeface="Dosis"/>
      <p:regular r:id="rId31"/>
      <p:bold r:id="rId32"/>
    </p:embeddedFont>
    <p:embeddedFont>
      <p:font typeface="Roboto"/>
      <p:regular r:id="rId33"/>
      <p:bold r:id="rId34"/>
      <p:italic r:id="rId35"/>
      <p:boldItalic r:id="rId36"/>
    </p:embeddedFont>
    <p:embeddedFont>
      <p:font typeface="Arimo"/>
      <p:regular r:id="rId37"/>
      <p:bold r:id="rId38"/>
      <p:italic r:id="rId39"/>
      <p:boldItalic r:id="rId40"/>
    </p:embeddedFont>
    <p:embeddedFont>
      <p:font typeface="Montserra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5" roundtripDataSignature="AMtx7mhtDuUE/0OHxl0K9YSO3hf5nduZ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imo-boldItalic.fntdata"/><Relationship Id="rId20" Type="http://schemas.openxmlformats.org/officeDocument/2006/relationships/slide" Target="slides/slide16.xml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22" Type="http://schemas.openxmlformats.org/officeDocument/2006/relationships/slide" Target="slides/slide18.xml"/><Relationship Id="rId44" Type="http://schemas.openxmlformats.org/officeDocument/2006/relationships/font" Target="fonts/Montserrat-boldItalic.fntdata"/><Relationship Id="rId21" Type="http://schemas.openxmlformats.org/officeDocument/2006/relationships/slide" Target="slides/slide17.xml"/><Relationship Id="rId43" Type="http://schemas.openxmlformats.org/officeDocument/2006/relationships/font" Target="fonts/Montserrat-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45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Dosis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Roboto-regular.fntdata"/><Relationship Id="rId10" Type="http://schemas.openxmlformats.org/officeDocument/2006/relationships/slide" Target="slides/slide6.xml"/><Relationship Id="rId32" Type="http://schemas.openxmlformats.org/officeDocument/2006/relationships/font" Target="fonts/Dosis-bold.fntdata"/><Relationship Id="rId13" Type="http://schemas.openxmlformats.org/officeDocument/2006/relationships/slide" Target="slides/slide9.xml"/><Relationship Id="rId35" Type="http://schemas.openxmlformats.org/officeDocument/2006/relationships/font" Target="fonts/Roboto-italic.fntdata"/><Relationship Id="rId12" Type="http://schemas.openxmlformats.org/officeDocument/2006/relationships/slide" Target="slides/slide8.xml"/><Relationship Id="rId34" Type="http://schemas.openxmlformats.org/officeDocument/2006/relationships/font" Target="fonts/Roboto-bold.fntdata"/><Relationship Id="rId15" Type="http://schemas.openxmlformats.org/officeDocument/2006/relationships/slide" Target="slides/slide11.xml"/><Relationship Id="rId37" Type="http://schemas.openxmlformats.org/officeDocument/2006/relationships/font" Target="fonts/Arimo-regular.fntdata"/><Relationship Id="rId14" Type="http://schemas.openxmlformats.org/officeDocument/2006/relationships/slide" Target="slides/slide10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3.xml"/><Relationship Id="rId39" Type="http://schemas.openxmlformats.org/officeDocument/2006/relationships/font" Target="fonts/Arimo-italic.fntdata"/><Relationship Id="rId16" Type="http://schemas.openxmlformats.org/officeDocument/2006/relationships/slide" Target="slides/slide12.xml"/><Relationship Id="rId38" Type="http://schemas.openxmlformats.org/officeDocument/2006/relationships/font" Target="fonts/Arimo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" name="Google Shape;6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" name="Google Shape;13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f82d40dce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gcf82d40dce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f82d40dce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gcf82d40dce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" name="Google Shape;21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676446fa5a_1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8" name="Google Shape;228;g2676446fa5a_1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676446fa5a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7" name="Google Shape;237;g2676446fa5a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676446fa5a_1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g2676446fa5a_1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" name="Google Shape;7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676446fa5a_1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8" name="Google Shape;258;g2676446fa5a_1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676446fa5a_1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8" name="Google Shape;268;g2676446fa5a_1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676446fa5a_1_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0" name="Google Shape;280;g2676446fa5a_1_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8" name="Google Shape;28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676446fa5a_1_1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4" name="Google Shape;294;g2676446fa5a_1_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676446fa5a_1_1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2" name="Google Shape;302;g2676446fa5a_1_1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8" name="Google Shape;30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" name="Google Shape;7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f82d40dce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" name="Google Shape;95;gcf82d40dce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" name="Google Shape;10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" name="Google Shape;11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" name="Google Shape;12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" name="Google Shape;13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0f6edec7b9_0_4"/>
          <p:cNvSpPr txBox="1"/>
          <p:nvPr>
            <p:ph type="ctrTitle"/>
          </p:nvPr>
        </p:nvSpPr>
        <p:spPr>
          <a:xfrm>
            <a:off x="415606" y="992767"/>
            <a:ext cx="5588700" cy="2412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" name="Google Shape;15;g10f6edec7b9_0_4"/>
          <p:cNvSpPr txBox="1"/>
          <p:nvPr>
            <p:ph idx="1" type="subTitle"/>
          </p:nvPr>
        </p:nvSpPr>
        <p:spPr>
          <a:xfrm>
            <a:off x="415600" y="3540867"/>
            <a:ext cx="55887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" name="Google Shape;16;g10f6edec7b9_0_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0f6edec7b9_0_39"/>
          <p:cNvSpPr txBox="1"/>
          <p:nvPr>
            <p:ph hasCustomPrompt="1" type="title"/>
          </p:nvPr>
        </p:nvSpPr>
        <p:spPr>
          <a:xfrm>
            <a:off x="5004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g10f6edec7b9_0_39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g10f6edec7b9_0_3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0f6edec7b9_0_4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0f6edec7b9_0_45"/>
          <p:cNvSpPr txBox="1"/>
          <p:nvPr>
            <p:ph type="title"/>
          </p:nvPr>
        </p:nvSpPr>
        <p:spPr>
          <a:xfrm>
            <a:off x="242589" y="213297"/>
            <a:ext cx="105156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6" name="Google Shape;56;g10f6edec7b9_0_4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925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57" name="Google Shape;57;g10f6edec7b9_0_4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g10f6edec7b9_0_4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g10f6edec7b9_0_4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f6edec7b9_0_15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" name="Google Shape;19;g10f6edec7b9_0_1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" name="Google Shape;20;g10f6edec7b9_0_1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f6edec7b9_0_8"/>
          <p:cNvSpPr txBox="1"/>
          <p:nvPr>
            <p:ph type="title"/>
          </p:nvPr>
        </p:nvSpPr>
        <p:spPr>
          <a:xfrm>
            <a:off x="933600" y="2867800"/>
            <a:ext cx="103248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" name="Google Shape;23;g10f6edec7b9_0_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f6edec7b9_0_11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" name="Google Shape;26;g10f6edec7b9_0_1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" name="Google Shape;27;g10f6edec7b9_0_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f6edec7b9_0_1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g10f6edec7b9_0_19"/>
          <p:cNvSpPr txBox="1"/>
          <p:nvPr>
            <p:ph idx="1" type="body"/>
          </p:nvPr>
        </p:nvSpPr>
        <p:spPr>
          <a:xfrm>
            <a:off x="415600" y="2689900"/>
            <a:ext cx="5333100" cy="3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g10f6edec7b9_0_19"/>
          <p:cNvSpPr txBox="1"/>
          <p:nvPr>
            <p:ph idx="2" type="body"/>
          </p:nvPr>
        </p:nvSpPr>
        <p:spPr>
          <a:xfrm>
            <a:off x="6443200" y="2883767"/>
            <a:ext cx="5333100" cy="3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2" name="Google Shape;32;g10f6edec7b9_0_1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10f6edec7b9_0_25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6" name="Google Shape;36;g10f6edec7b9_0_25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7" name="Google Shape;37;g10f6edec7b9_0_2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0f6edec7b9_0_29"/>
          <p:cNvSpPr txBox="1"/>
          <p:nvPr>
            <p:ph type="title"/>
          </p:nvPr>
        </p:nvSpPr>
        <p:spPr>
          <a:xfrm>
            <a:off x="1850800" y="7018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0" name="Google Shape;40;g10f6edec7b9_0_2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0f6edec7b9_0_32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g10f6edec7b9_0_32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4" name="Google Shape;44;g10f6edec7b9_0_32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5" name="Google Shape;45;g10f6edec7b9_0_32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6" name="Google Shape;46;g10f6edec7b9_0_3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0f6edec7b9_0_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g10f6edec7b9_0_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g10f6edec7b9_0_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Relationship Id="rId5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9" Type="http://schemas.openxmlformats.org/officeDocument/2006/relationships/image" Target="../media/image34.png"/><Relationship Id="rId5" Type="http://schemas.openxmlformats.org/officeDocument/2006/relationships/image" Target="../media/image27.png"/><Relationship Id="rId6" Type="http://schemas.openxmlformats.org/officeDocument/2006/relationships/hyperlink" Target="https://drive.google.com/drive/folders/11wSRgcbIALyzRfL_vNvkNDpu0eZqNyRb?usp=drive_link" TargetMode="External"/><Relationship Id="rId7" Type="http://schemas.openxmlformats.org/officeDocument/2006/relationships/image" Target="../media/image25.png"/><Relationship Id="rId8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.png"/><Relationship Id="rId1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36.png"/><Relationship Id="rId9" Type="http://schemas.openxmlformats.org/officeDocument/2006/relationships/image" Target="../media/image35.png"/><Relationship Id="rId5" Type="http://schemas.openxmlformats.org/officeDocument/2006/relationships/image" Target="../media/image28.png"/><Relationship Id="rId6" Type="http://schemas.openxmlformats.org/officeDocument/2006/relationships/image" Target="../media/image33.png"/><Relationship Id="rId7" Type="http://schemas.openxmlformats.org/officeDocument/2006/relationships/image" Target="../media/image64.png"/><Relationship Id="rId8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38.png"/><Relationship Id="rId5" Type="http://schemas.openxmlformats.org/officeDocument/2006/relationships/image" Target="../media/image42.png"/><Relationship Id="rId6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40.png"/><Relationship Id="rId5" Type="http://schemas.openxmlformats.org/officeDocument/2006/relationships/image" Target="../media/image50.png"/><Relationship Id="rId6" Type="http://schemas.openxmlformats.org/officeDocument/2006/relationships/image" Target="../media/image47.png"/><Relationship Id="rId7" Type="http://schemas.openxmlformats.org/officeDocument/2006/relationships/image" Target="../media/image4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5.png"/><Relationship Id="rId4" Type="http://schemas.openxmlformats.org/officeDocument/2006/relationships/image" Target="../media/image49.png"/><Relationship Id="rId5" Type="http://schemas.openxmlformats.org/officeDocument/2006/relationships/image" Target="../media/image41.png"/><Relationship Id="rId6" Type="http://schemas.openxmlformats.org/officeDocument/2006/relationships/hyperlink" Target="https://drive.google.com/drive/folders/11wSRgcbIALyzRfL_vNvkNDpu0eZqNyRb?usp=drive_link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Relationship Id="rId5" Type="http://schemas.openxmlformats.org/officeDocument/2006/relationships/image" Target="../media/image53.png"/><Relationship Id="rId6" Type="http://schemas.openxmlformats.org/officeDocument/2006/relationships/image" Target="../media/image5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1.png"/><Relationship Id="rId4" Type="http://schemas.openxmlformats.org/officeDocument/2006/relationships/image" Target="../media/image4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7.png"/><Relationship Id="rId4" Type="http://schemas.openxmlformats.org/officeDocument/2006/relationships/image" Target="../media/image5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8.png"/><Relationship Id="rId4" Type="http://schemas.openxmlformats.org/officeDocument/2006/relationships/image" Target="../media/image6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9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64" name="Google Shape;64;p1"/>
          <p:cNvPicPr preferRelativeResize="0"/>
          <p:nvPr/>
        </p:nvPicPr>
        <p:blipFill rotWithShape="1">
          <a:blip r:embed="rId3">
            <a:alphaModFix amt="52999"/>
          </a:blip>
          <a:srcRect b="0" l="0" r="62945" t="0"/>
          <a:stretch/>
        </p:blipFill>
        <p:spPr>
          <a:xfrm flipH="1">
            <a:off x="9117899" y="3211537"/>
            <a:ext cx="3042362" cy="342100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"/>
          <p:cNvSpPr txBox="1"/>
          <p:nvPr/>
        </p:nvSpPr>
        <p:spPr>
          <a:xfrm>
            <a:off x="491867" y="1647399"/>
            <a:ext cx="4161300" cy="15659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Kelompok 2</a:t>
            </a:r>
            <a:endParaRPr/>
          </a:p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Veritas Data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"/>
          <p:cNvSpPr txBox="1"/>
          <p:nvPr/>
        </p:nvSpPr>
        <p:spPr>
          <a:xfrm>
            <a:off x="491867" y="3402016"/>
            <a:ext cx="3064500" cy="18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Dokumen Laporan Final Project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" name="Google Shape;67;p1"/>
          <p:cNvCxnSpPr/>
          <p:nvPr/>
        </p:nvCxnSpPr>
        <p:spPr>
          <a:xfrm>
            <a:off x="636494" y="3231896"/>
            <a:ext cx="2524500" cy="231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141" name="Google Shape;141;p13"/>
          <p:cNvPicPr preferRelativeResize="0"/>
          <p:nvPr/>
        </p:nvPicPr>
        <p:blipFill rotWithShape="1">
          <a:blip r:embed="rId3">
            <a:alphaModFix amt="71000"/>
          </a:blip>
          <a:srcRect b="0" l="0" r="0" t="0"/>
          <a:stretch/>
        </p:blipFill>
        <p:spPr>
          <a:xfrm>
            <a:off x="-13753" y="696642"/>
            <a:ext cx="12192000" cy="5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3"/>
          <p:cNvSpPr txBox="1"/>
          <p:nvPr/>
        </p:nvSpPr>
        <p:spPr>
          <a:xfrm>
            <a:off x="678763" y="291573"/>
            <a:ext cx="7352400" cy="599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Multivariate Analysis 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80265" y="166396"/>
            <a:ext cx="6686828" cy="6525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2385" y="941200"/>
            <a:ext cx="4008467" cy="480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f82d40dce_0_26"/>
          <p:cNvSpPr txBox="1"/>
          <p:nvPr/>
        </p:nvSpPr>
        <p:spPr>
          <a:xfrm>
            <a:off x="839876" y="684650"/>
            <a:ext cx="27546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Missing Value Handling</a:t>
            </a:r>
            <a:endParaRPr b="1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0" name="Google Shape;150;gcf82d40dce_0_26"/>
          <p:cNvSpPr txBox="1"/>
          <p:nvPr/>
        </p:nvSpPr>
        <p:spPr>
          <a:xfrm>
            <a:off x="839876" y="241631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Data Cleansing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1" name="Google Shape;151;gcf82d40dce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4358" y="805189"/>
            <a:ext cx="1928027" cy="274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cf82d40dce_0_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645" y="1054699"/>
            <a:ext cx="2415749" cy="4930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cf82d40dce_0_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74358" y="1108583"/>
            <a:ext cx="2446232" cy="4983912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cf82d40dce_0_26"/>
          <p:cNvSpPr txBox="1"/>
          <p:nvPr/>
        </p:nvSpPr>
        <p:spPr>
          <a:xfrm>
            <a:off x="6033955" y="281778"/>
            <a:ext cx="25030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200" u="sng">
                <a:solidFill>
                  <a:schemeClr val="hlink"/>
                </a:solidFill>
                <a:hlinkClick r:id="rId6"/>
              </a:rPr>
              <a:t>https://drive.google.com/drive/folders/11wSRgcbIALyzRfL_vNvkNDpu0eZqNyRb?usp=drive_link</a:t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5" name="Google Shape;155;gcf82d40dce_0_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70348" y="805189"/>
            <a:ext cx="2659610" cy="64775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cf82d40dce_0_26"/>
          <p:cNvSpPr txBox="1"/>
          <p:nvPr/>
        </p:nvSpPr>
        <p:spPr>
          <a:xfrm>
            <a:off x="5980032" y="1452945"/>
            <a:ext cx="25030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Outliers Handling</a:t>
            </a:r>
            <a:endParaRPr b="1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7" name="Google Shape;157;gcf82d40dce_0_26"/>
          <p:cNvPicPr preferRelativeResize="0"/>
          <p:nvPr/>
        </p:nvPicPr>
        <p:blipFill rotWithShape="1">
          <a:blip r:embed="rId8">
            <a:alphaModFix/>
          </a:blip>
          <a:srcRect b="0" l="0" r="1686" t="0"/>
          <a:stretch/>
        </p:blipFill>
        <p:spPr>
          <a:xfrm>
            <a:off x="6008978" y="1968345"/>
            <a:ext cx="5975928" cy="3844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cf82d40dce_0_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52488" y="5900027"/>
            <a:ext cx="6088908" cy="716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163" name="Google Shape;163;gcf82d40dce_0_15"/>
          <p:cNvPicPr preferRelativeResize="0"/>
          <p:nvPr/>
        </p:nvPicPr>
        <p:blipFill rotWithShape="1">
          <a:blip r:embed="rId3">
            <a:alphaModFix amt="71000"/>
          </a:blip>
          <a:srcRect b="0" l="0" r="0" t="0"/>
          <a:stretch/>
        </p:blipFill>
        <p:spPr>
          <a:xfrm>
            <a:off x="-13753" y="696642"/>
            <a:ext cx="12192000" cy="5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cf82d40dce_0_15"/>
          <p:cNvSpPr txBox="1"/>
          <p:nvPr/>
        </p:nvSpPr>
        <p:spPr>
          <a:xfrm>
            <a:off x="959101" y="85200"/>
            <a:ext cx="88302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Feature Extraction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5" name="Google Shape;165;gcf82d40dce_0_15"/>
          <p:cNvPicPr preferRelativeResize="0"/>
          <p:nvPr/>
        </p:nvPicPr>
        <p:blipFill rotWithShape="1">
          <a:blip r:embed="rId4">
            <a:alphaModFix/>
          </a:blip>
          <a:srcRect b="29494" l="0" r="31841" t="0"/>
          <a:stretch/>
        </p:blipFill>
        <p:spPr>
          <a:xfrm>
            <a:off x="732193" y="696642"/>
            <a:ext cx="5879860" cy="3120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cf82d40dce_0_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1697" y="3907238"/>
            <a:ext cx="5128704" cy="9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cf82d40dce_0_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1697" y="4862157"/>
            <a:ext cx="4633362" cy="891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cf82d40dce_0_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49935" y="1081358"/>
            <a:ext cx="3939881" cy="1028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cf82d40dce_0_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46638" y="3923434"/>
            <a:ext cx="5955374" cy="1028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cf82d40dce_0_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46638" y="4952222"/>
            <a:ext cx="5486875" cy="914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cf82d40dce_0_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096000" y="5980251"/>
            <a:ext cx="5906012" cy="79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cf82d40dce_0_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749935" y="2192155"/>
            <a:ext cx="4747671" cy="906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177" name="Google Shape;177;p14"/>
          <p:cNvPicPr preferRelativeResize="0"/>
          <p:nvPr/>
        </p:nvPicPr>
        <p:blipFill rotWithShape="1">
          <a:blip r:embed="rId3">
            <a:alphaModFix amt="71000"/>
          </a:blip>
          <a:srcRect b="0" l="0" r="0" t="0"/>
          <a:stretch/>
        </p:blipFill>
        <p:spPr>
          <a:xfrm>
            <a:off x="-13753" y="696642"/>
            <a:ext cx="12192000" cy="5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4"/>
          <p:cNvSpPr txBox="1"/>
          <p:nvPr/>
        </p:nvSpPr>
        <p:spPr>
          <a:xfrm>
            <a:off x="959101" y="85200"/>
            <a:ext cx="88302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Feature Encoding &amp; Selection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9" name="Google Shape;17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9101" y="1072880"/>
            <a:ext cx="4724809" cy="179847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4"/>
          <p:cNvSpPr txBox="1"/>
          <p:nvPr/>
        </p:nvSpPr>
        <p:spPr>
          <a:xfrm>
            <a:off x="959101" y="557480"/>
            <a:ext cx="25030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Feature Encoding</a:t>
            </a:r>
            <a:endParaRPr b="1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81" name="Google Shape;181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83910" y="1072880"/>
            <a:ext cx="4747671" cy="46486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4"/>
          <p:cNvSpPr txBox="1"/>
          <p:nvPr/>
        </p:nvSpPr>
        <p:spPr>
          <a:xfrm>
            <a:off x="959101" y="2752818"/>
            <a:ext cx="25030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Feature Selection</a:t>
            </a:r>
            <a:endParaRPr b="1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83" name="Google Shape;183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27040" y="3292899"/>
            <a:ext cx="7674005" cy="80779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4"/>
          <p:cNvSpPr txBox="1"/>
          <p:nvPr/>
        </p:nvSpPr>
        <p:spPr>
          <a:xfrm>
            <a:off x="959101" y="4125370"/>
            <a:ext cx="11180617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Pada tahap ini feature-feature yang tidak relevan dan redundance keluarkan karena tidak akan digunakan untuk membangun model prediksi respon customer terhadap marketing campaign.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ID tidak relevan digunakan dalam modelling karena hanya sebagai primary key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Year_Birth dikeluarkan karena karena sudah diperoleh feature Age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Marital_Status tidak digunakan karena sudah dilakukan one-hot-encoding sehingga diperoleh feature RelationshipStatus_In a Relationship, RelationshipStatus_Single, RelationshipStatus_Widow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Kidhome dan Teenhome digantikan oleh feature TotalChildren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Dt_Customer sudah diektrak menjadi feature ConsumerLoyalty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MntWines, MntFruits, MntMeatProducts, MntFishProducts, dan MntSweetProducts digabung menjadi feature Consumable_Expenses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NumWebPurchases dan NumCatalogPurchases dijumlahkan menjadi Frequency_Online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AcceptedCmp1, AcceptedCmp2, AcceptedCmp3, AcceptedCmp4, dan AcceptedCmp5 dijumlahkan menjadi AccCamp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Z_CostContact dan Z_Revenue hanya memiliki satu nilai atau berdistribusi uniform, sehingga tidak akan digunakan untuk modelling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189" name="Google Shape;189;p15"/>
          <p:cNvPicPr preferRelativeResize="0"/>
          <p:nvPr/>
        </p:nvPicPr>
        <p:blipFill rotWithShape="1">
          <a:blip r:embed="rId3">
            <a:alphaModFix amt="71000"/>
          </a:blip>
          <a:srcRect b="0" l="0" r="0" t="0"/>
          <a:stretch/>
        </p:blipFill>
        <p:spPr>
          <a:xfrm>
            <a:off x="-13753" y="696642"/>
            <a:ext cx="12192000" cy="5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5"/>
          <p:cNvSpPr txBox="1"/>
          <p:nvPr/>
        </p:nvSpPr>
        <p:spPr>
          <a:xfrm>
            <a:off x="959101" y="230199"/>
            <a:ext cx="88302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Feature Transformation &amp; Imbalance Class Handling</a:t>
            </a:r>
            <a:endParaRPr b="1" i="0" sz="24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1" name="Google Shape;19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22814" y="2956564"/>
            <a:ext cx="4183743" cy="1760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22813" y="4812979"/>
            <a:ext cx="4183743" cy="1707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22814" y="1115391"/>
            <a:ext cx="4320914" cy="174513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5"/>
          <p:cNvSpPr txBox="1"/>
          <p:nvPr/>
        </p:nvSpPr>
        <p:spPr>
          <a:xfrm>
            <a:off x="959099" y="696650"/>
            <a:ext cx="41838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Feature Transformation</a:t>
            </a:r>
            <a:endParaRPr b="1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5" name="Google Shape;195;p15"/>
          <p:cNvPicPr preferRelativeResize="0"/>
          <p:nvPr/>
        </p:nvPicPr>
        <p:blipFill rotWithShape="1">
          <a:blip r:embed="rId7">
            <a:alphaModFix/>
          </a:blip>
          <a:srcRect b="0" l="0" r="3353" t="0"/>
          <a:stretch/>
        </p:blipFill>
        <p:spPr>
          <a:xfrm>
            <a:off x="959101" y="1115391"/>
            <a:ext cx="5663712" cy="301016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5"/>
          <p:cNvSpPr txBox="1"/>
          <p:nvPr/>
        </p:nvSpPr>
        <p:spPr>
          <a:xfrm>
            <a:off x="6622812" y="562333"/>
            <a:ext cx="3750547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Imbalance Class Handling</a:t>
            </a:r>
            <a:endParaRPr b="1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"/>
          <p:cNvSpPr txBox="1"/>
          <p:nvPr/>
        </p:nvSpPr>
        <p:spPr>
          <a:xfrm>
            <a:off x="777560" y="148002"/>
            <a:ext cx="7352472" cy="599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Insights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2" name="Google Shape;202;p4"/>
          <p:cNvPicPr preferRelativeResize="0"/>
          <p:nvPr/>
        </p:nvPicPr>
        <p:blipFill rotWithShape="1">
          <a:blip r:embed="rId3">
            <a:alphaModFix/>
          </a:blip>
          <a:srcRect b="0" l="0" r="0" t="18109"/>
          <a:stretch/>
        </p:blipFill>
        <p:spPr>
          <a:xfrm>
            <a:off x="850747" y="1168400"/>
            <a:ext cx="3520745" cy="1903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4"/>
          <p:cNvPicPr preferRelativeResize="0"/>
          <p:nvPr/>
        </p:nvPicPr>
        <p:blipFill rotWithShape="1">
          <a:blip r:embed="rId4">
            <a:alphaModFix/>
          </a:blip>
          <a:srcRect b="0" l="0" r="3086" t="3073"/>
          <a:stretch/>
        </p:blipFill>
        <p:spPr>
          <a:xfrm>
            <a:off x="4950216" y="4317261"/>
            <a:ext cx="2797107" cy="221400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4"/>
          <p:cNvSpPr txBox="1"/>
          <p:nvPr/>
        </p:nvSpPr>
        <p:spPr>
          <a:xfrm>
            <a:off x="777560" y="665961"/>
            <a:ext cx="25029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Response by Age</a:t>
            </a:r>
            <a:endParaRPr b="1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5" name="Google Shape;205;p4"/>
          <p:cNvSpPr txBox="1"/>
          <p:nvPr/>
        </p:nvSpPr>
        <p:spPr>
          <a:xfrm>
            <a:off x="850747" y="4316119"/>
            <a:ext cx="3593932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Status of Responsive Customer</a:t>
            </a:r>
            <a:endParaRPr b="1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06" name="Google Shape;20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01396" y="665941"/>
            <a:ext cx="5536727" cy="303447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"/>
          <p:cNvSpPr txBox="1"/>
          <p:nvPr/>
        </p:nvSpPr>
        <p:spPr>
          <a:xfrm>
            <a:off x="4901396" y="232085"/>
            <a:ext cx="25030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200" u="sng">
                <a:solidFill>
                  <a:schemeClr val="hlink"/>
                </a:solidFill>
                <a:hlinkClick r:id="rId6"/>
              </a:rPr>
              <a:t>https://drive.google.com/drive/folders/11wSRgcbIALyzRfL_vNvkNDpu0eZqNyRb?usp=drive_link</a:t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8" name="Google Shape;208;p4"/>
          <p:cNvSpPr txBox="1"/>
          <p:nvPr/>
        </p:nvSpPr>
        <p:spPr>
          <a:xfrm>
            <a:off x="850747" y="3262994"/>
            <a:ext cx="3887057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Dari seluruh pelanggan yang merespons kampanye, pelanggan dengan usia di atas 65 tahun yang paling sedikit merespons kampanye.</a:t>
            </a:r>
            <a:endParaRPr/>
          </a:p>
        </p:txBody>
      </p:sp>
      <p:sp>
        <p:nvSpPr>
          <p:cNvPr id="209" name="Google Shape;209;p4"/>
          <p:cNvSpPr txBox="1"/>
          <p:nvPr/>
        </p:nvSpPr>
        <p:spPr>
          <a:xfrm>
            <a:off x="4901396" y="3693881"/>
            <a:ext cx="609322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Pelanggan dengan pendapatan tinggi menghabiskan lebih banyak uang dibandingkan pelanggan dengan pendapatan rendah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4"/>
          <p:cNvSpPr txBox="1"/>
          <p:nvPr/>
        </p:nvSpPr>
        <p:spPr>
          <a:xfrm>
            <a:off x="850747" y="4930537"/>
            <a:ext cx="2958585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Pelanggan dengan status 'In a Relationship' merupakan pelanggan yang paling banyak memberikan respon terhadap kampanye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1" name="Google Shape;211;p4"/>
          <p:cNvCxnSpPr/>
          <p:nvPr/>
        </p:nvCxnSpPr>
        <p:spPr>
          <a:xfrm>
            <a:off x="4139937" y="4647414"/>
            <a:ext cx="627717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6"/>
          <p:cNvSpPr txBox="1"/>
          <p:nvPr/>
        </p:nvSpPr>
        <p:spPr>
          <a:xfrm>
            <a:off x="777560" y="148002"/>
            <a:ext cx="7352472" cy="599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Insights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16"/>
          <p:cNvSpPr txBox="1"/>
          <p:nvPr/>
        </p:nvSpPr>
        <p:spPr>
          <a:xfrm>
            <a:off x="777560" y="747481"/>
            <a:ext cx="53184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Total Spend by Response</a:t>
            </a:r>
            <a:endParaRPr b="1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18" name="Google Shape;21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9819" y="1211388"/>
            <a:ext cx="2804403" cy="221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66481" y="1296602"/>
            <a:ext cx="3581710" cy="197375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6"/>
          <p:cNvSpPr txBox="1"/>
          <p:nvPr/>
        </p:nvSpPr>
        <p:spPr>
          <a:xfrm>
            <a:off x="7590450" y="1296602"/>
            <a:ext cx="4413128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Pelanggan yang merespons kampanye pemasaran menghabiskan lebih banyak uang dibandingkan pelanggan yang tidak merespons kampanye pemasaran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6"/>
          <p:cNvSpPr txBox="1"/>
          <p:nvPr/>
        </p:nvSpPr>
        <p:spPr>
          <a:xfrm>
            <a:off x="777560" y="3429000"/>
            <a:ext cx="5318440" cy="5994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Days to Recent Purchase by Response</a:t>
            </a:r>
            <a:endParaRPr b="1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22" name="Google Shape;22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7560" y="4028482"/>
            <a:ext cx="3132091" cy="2507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73516" y="4028482"/>
            <a:ext cx="2735817" cy="2217612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6"/>
          <p:cNvSpPr txBox="1"/>
          <p:nvPr/>
        </p:nvSpPr>
        <p:spPr>
          <a:xfrm>
            <a:off x="4008485" y="4183181"/>
            <a:ext cx="2565031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Pelanggan dengan hari pembelian terakhir yang lebih rendah cenderung merespons kampanye pemasaran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6"/>
          <p:cNvSpPr txBox="1"/>
          <p:nvPr/>
        </p:nvSpPr>
        <p:spPr>
          <a:xfrm>
            <a:off x="9309333" y="4028482"/>
            <a:ext cx="2273530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Pelanggan yang merespons kampanye memiliki hari keterkinian pembelian yang lebih rendah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676446fa5a_1_10"/>
          <p:cNvSpPr txBox="1"/>
          <p:nvPr/>
        </p:nvSpPr>
        <p:spPr>
          <a:xfrm>
            <a:off x="1041720" y="181117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Modelling Experiments 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g2676446fa5a_1_10"/>
          <p:cNvSpPr txBox="1"/>
          <p:nvPr>
            <p:ph idx="1" type="body"/>
          </p:nvPr>
        </p:nvSpPr>
        <p:spPr>
          <a:xfrm>
            <a:off x="685075" y="766125"/>
            <a:ext cx="6606300" cy="21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/>
              <a:t>Kami mencoba beberapa model klasifikasi sebagai berikut : </a:t>
            </a:r>
            <a:endParaRPr/>
          </a:p>
          <a:p>
            <a:pPr indent="-349250" lvl="0" marL="457200" rtl="0" algn="l">
              <a:lnSpc>
                <a:spcPct val="135714"/>
              </a:lnSpc>
              <a:spcBef>
                <a:spcPts val="1600"/>
              </a:spcBef>
              <a:spcAft>
                <a:spcPts val="0"/>
              </a:spcAft>
              <a:buSzPts val="1900"/>
              <a:buAutoNum type="arabicPeriod"/>
            </a:pPr>
            <a:r>
              <a:rPr lang="en-US"/>
              <a:t>LogisticRegression</a:t>
            </a:r>
            <a:endParaRPr/>
          </a:p>
          <a:p>
            <a:pPr indent="-34925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/>
              <a:t>RandomForestClassifier</a:t>
            </a:r>
            <a:endParaRPr/>
          </a:p>
          <a:p>
            <a:pPr indent="-34925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/>
              <a:t>KNeighborsClassifier</a:t>
            </a:r>
            <a:endParaRPr/>
          </a:p>
        </p:txBody>
      </p:sp>
      <p:pic>
        <p:nvPicPr>
          <p:cNvPr id="232" name="Google Shape;232;g2676446fa5a_1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100" y="2894926"/>
            <a:ext cx="10932526" cy="196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2676446fa5a_1_10"/>
          <p:cNvSpPr txBox="1"/>
          <p:nvPr/>
        </p:nvSpPr>
        <p:spPr>
          <a:xfrm>
            <a:off x="4565525" y="1171838"/>
            <a:ext cx="3828600" cy="20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4. SVC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5. DecisionTreeClassifier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6. AdaBoostClassifier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7. LGBMClassifier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g2676446fa5a_1_10"/>
          <p:cNvSpPr txBox="1"/>
          <p:nvPr/>
        </p:nvSpPr>
        <p:spPr>
          <a:xfrm>
            <a:off x="853100" y="5029800"/>
            <a:ext cx="10932600" cy="12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Karena ingin fokus untuk meningkatkan Response Rate dan menekan biaya marketing, metrik yang dipilih adalah Precision. Oleh karena itu selanjutnya akan fokus pada model </a:t>
            </a:r>
            <a:r>
              <a:rPr b="1" lang="en-US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Random Forest. 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676446fa5a_1_0"/>
          <p:cNvSpPr txBox="1"/>
          <p:nvPr/>
        </p:nvSpPr>
        <p:spPr>
          <a:xfrm>
            <a:off x="1041720" y="181117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Modelling Experiments 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g2676446fa5a_1_0"/>
          <p:cNvSpPr txBox="1"/>
          <p:nvPr/>
        </p:nvSpPr>
        <p:spPr>
          <a:xfrm>
            <a:off x="646950" y="893850"/>
            <a:ext cx="47001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Hyperparameter Tuning-RandomSearchCV</a:t>
            </a:r>
            <a:endParaRPr b="1"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41" name="Google Shape;241;g2676446fa5a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763" y="1925400"/>
            <a:ext cx="9048474" cy="249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2676446fa5a_1_0"/>
          <p:cNvSpPr txBox="1"/>
          <p:nvPr/>
        </p:nvSpPr>
        <p:spPr>
          <a:xfrm>
            <a:off x="570175" y="1409250"/>
            <a:ext cx="10898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Tuning dilakukan pada parameter n_estimator, criterion, max_depth, min_sample_split, dan min_samples_leaf</a:t>
            </a:r>
            <a:endParaRPr sz="1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3" name="Google Shape;243;g2676446fa5a_1_0"/>
          <p:cNvSpPr txBox="1"/>
          <p:nvPr/>
        </p:nvSpPr>
        <p:spPr>
          <a:xfrm>
            <a:off x="646950" y="4423750"/>
            <a:ext cx="10898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Dengan menggunakan RandomSearchCV diperoleh hyperparameter sebagai berikut : </a:t>
            </a:r>
            <a:endParaRPr sz="1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44" name="Google Shape;244;g2676446fa5a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4025" y="4939900"/>
            <a:ext cx="8743950" cy="11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676446fa5a_1_29"/>
          <p:cNvSpPr txBox="1"/>
          <p:nvPr/>
        </p:nvSpPr>
        <p:spPr>
          <a:xfrm>
            <a:off x="1041720" y="181117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Modelling Experiments 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2676446fa5a_1_29"/>
          <p:cNvSpPr txBox="1"/>
          <p:nvPr/>
        </p:nvSpPr>
        <p:spPr>
          <a:xfrm>
            <a:off x="646950" y="1263800"/>
            <a:ext cx="10898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Berikut hasil evaluasi dari model RF menggunakan parameter yang diperoleh dari RandomSearchCV: </a:t>
            </a:r>
            <a:endParaRPr sz="1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51" name="Google Shape;251;g2676446fa5a_1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725" y="1694900"/>
            <a:ext cx="5332750" cy="496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2676446fa5a_1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7300" y="1694900"/>
            <a:ext cx="5503024" cy="525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2676446fa5a_1_29"/>
          <p:cNvSpPr txBox="1"/>
          <p:nvPr/>
        </p:nvSpPr>
        <p:spPr>
          <a:xfrm>
            <a:off x="646950" y="893850"/>
            <a:ext cx="47001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Hyperparameter Tuning-RandomSearchCV</a:t>
            </a:r>
            <a:endParaRPr b="1"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4" name="Google Shape;254;g2676446fa5a_1_29"/>
          <p:cNvSpPr/>
          <p:nvPr/>
        </p:nvSpPr>
        <p:spPr>
          <a:xfrm>
            <a:off x="1080125" y="1931200"/>
            <a:ext cx="983700" cy="148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2676446fa5a_1_29"/>
          <p:cNvSpPr/>
          <p:nvPr/>
        </p:nvSpPr>
        <p:spPr>
          <a:xfrm>
            <a:off x="6635375" y="2016225"/>
            <a:ext cx="983700" cy="148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"/>
          <p:cNvSpPr txBox="1"/>
          <p:nvPr/>
        </p:nvSpPr>
        <p:spPr>
          <a:xfrm>
            <a:off x="1041720" y="996383"/>
            <a:ext cx="10533000" cy="37486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Sebuah market campaign yang mana hanya 334 dari 2240 customers yang merespons atau berkisar 14.9% saja</a:t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Kurangnya efisiensi marketing cost, hanya 15% marketing cost yang dialokasikan dari customer yang sudah ditargetkan</a:t>
            </a:r>
            <a:b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"/>
          <p:cNvSpPr txBox="1"/>
          <p:nvPr/>
        </p:nvSpPr>
        <p:spPr>
          <a:xfrm>
            <a:off x="1041720" y="696642"/>
            <a:ext cx="7352472" cy="599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Latar Belakang Masalah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" name="Google Shape;74;p2"/>
          <p:cNvSpPr txBox="1"/>
          <p:nvPr/>
        </p:nvSpPr>
        <p:spPr>
          <a:xfrm>
            <a:off x="1041720" y="3725246"/>
            <a:ext cx="7352472" cy="599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Goals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" name="Google Shape;75;p2"/>
          <p:cNvSpPr txBox="1"/>
          <p:nvPr/>
        </p:nvSpPr>
        <p:spPr>
          <a:xfrm>
            <a:off x="1041720" y="3876075"/>
            <a:ext cx="10533000" cy="2733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Meningkatkan tingkat respons marketing campaign</a:t>
            </a:r>
            <a:endParaRPr/>
          </a:p>
          <a:p>
            <a:pPr indent="-35560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Mengurangi biaya dengan menurunkan biaya pemasaran</a:t>
            </a:r>
            <a:b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676446fa5a_1_45"/>
          <p:cNvSpPr txBox="1"/>
          <p:nvPr/>
        </p:nvSpPr>
        <p:spPr>
          <a:xfrm>
            <a:off x="1041720" y="181117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Modelling Experiments 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g2676446fa5a_1_45"/>
          <p:cNvSpPr txBox="1"/>
          <p:nvPr/>
        </p:nvSpPr>
        <p:spPr>
          <a:xfrm>
            <a:off x="646950" y="893850"/>
            <a:ext cx="47001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Hyperparameter Tuning-GridSearchCV</a:t>
            </a:r>
            <a:endParaRPr b="1"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2" name="Google Shape;262;g2676446fa5a_1_45"/>
          <p:cNvSpPr txBox="1"/>
          <p:nvPr/>
        </p:nvSpPr>
        <p:spPr>
          <a:xfrm>
            <a:off x="570175" y="1409250"/>
            <a:ext cx="10898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Tuning dilakukan pada parameter n_estimator, max_feature, dan min_sample_split</a:t>
            </a:r>
            <a:endParaRPr sz="1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3" name="Google Shape;263;g2676446fa5a_1_45"/>
          <p:cNvSpPr txBox="1"/>
          <p:nvPr/>
        </p:nvSpPr>
        <p:spPr>
          <a:xfrm>
            <a:off x="646950" y="4423750"/>
            <a:ext cx="10898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Dengan menggunakan GridSearchCV diperoleh hyperparameter sebagai berikut : </a:t>
            </a:r>
            <a:endParaRPr sz="1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64" name="Google Shape;264;g2676446fa5a_1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400" y="1992750"/>
            <a:ext cx="5448460" cy="22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2676446fa5a_1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9425" y="5195875"/>
            <a:ext cx="7486650" cy="10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676446fa5a_1_56"/>
          <p:cNvSpPr txBox="1"/>
          <p:nvPr/>
        </p:nvSpPr>
        <p:spPr>
          <a:xfrm>
            <a:off x="1041720" y="181117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Modelling Experiments 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g2676446fa5a_1_56"/>
          <p:cNvSpPr txBox="1"/>
          <p:nvPr/>
        </p:nvSpPr>
        <p:spPr>
          <a:xfrm>
            <a:off x="646950" y="1263800"/>
            <a:ext cx="10898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Berikut hasil evaluasi dari model RF menggunakan parameter yang diperoleh dari GridSearchCV: </a:t>
            </a:r>
            <a:endParaRPr sz="1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2" name="Google Shape;272;g2676446fa5a_1_56"/>
          <p:cNvSpPr txBox="1"/>
          <p:nvPr/>
        </p:nvSpPr>
        <p:spPr>
          <a:xfrm>
            <a:off x="646950" y="893850"/>
            <a:ext cx="47001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Hyperparameter Tuning-GridSearchCV</a:t>
            </a:r>
            <a:endParaRPr b="1"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3" name="Google Shape;273;g2676446fa5a_1_56"/>
          <p:cNvSpPr/>
          <p:nvPr/>
        </p:nvSpPr>
        <p:spPr>
          <a:xfrm>
            <a:off x="702850" y="2016225"/>
            <a:ext cx="983700" cy="148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g2676446fa5a_1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950" y="1760225"/>
            <a:ext cx="5256675" cy="495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2676446fa5a_1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2925" y="1765037"/>
            <a:ext cx="5252125" cy="4945376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2676446fa5a_1_56"/>
          <p:cNvSpPr/>
          <p:nvPr/>
        </p:nvSpPr>
        <p:spPr>
          <a:xfrm>
            <a:off x="702850" y="2016225"/>
            <a:ext cx="983700" cy="148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2676446fa5a_1_56"/>
          <p:cNvSpPr/>
          <p:nvPr/>
        </p:nvSpPr>
        <p:spPr>
          <a:xfrm>
            <a:off x="6370100" y="2074325"/>
            <a:ext cx="983700" cy="148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676446fa5a_1_114"/>
          <p:cNvSpPr txBox="1"/>
          <p:nvPr/>
        </p:nvSpPr>
        <p:spPr>
          <a:xfrm>
            <a:off x="1041720" y="181117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Modelling Experiments 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g2676446fa5a_1_114"/>
          <p:cNvSpPr txBox="1"/>
          <p:nvPr/>
        </p:nvSpPr>
        <p:spPr>
          <a:xfrm>
            <a:off x="646950" y="980850"/>
            <a:ext cx="108981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AutoNum type="arabicPeriod"/>
            </a:pPr>
            <a:r>
              <a:rPr lang="en-US"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RandomSearchCV Tuning : Precision Test (65%)</a:t>
            </a:r>
            <a:endParaRPr sz="1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30200" lvl="0" marL="45720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AutoNum type="arabicPeriod"/>
            </a:pPr>
            <a:r>
              <a:rPr lang="en-US"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GridSearchCV : Precision Test (72,22%)</a:t>
            </a:r>
            <a:endParaRPr sz="1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4" name="Google Shape;284;g2676446fa5a_1_114"/>
          <p:cNvSpPr txBox="1"/>
          <p:nvPr/>
        </p:nvSpPr>
        <p:spPr>
          <a:xfrm>
            <a:off x="646950" y="2439375"/>
            <a:ext cx="11279400" cy="10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Berdasarkan nilai precision test ketiga model Random Forest tersebut, maka model yang akan digunakan adalah model dari GridSearchCV Tuning</a:t>
            </a:r>
            <a:endParaRPr b="1"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85" name="Google Shape;285;g2676446fa5a_1_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4556" y="3657600"/>
            <a:ext cx="9222895" cy="124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6"/>
          <p:cNvSpPr txBox="1"/>
          <p:nvPr/>
        </p:nvSpPr>
        <p:spPr>
          <a:xfrm>
            <a:off x="730635" y="888264"/>
            <a:ext cx="10533000" cy="49720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Berdasarkan dari semua proses yang telah dilakukan, berikut rekomendasi bisnisnya: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Memberikan tawaran menarik (promo atau diskon) kepada customer dengan tingkat pendidikan Basic (karena rasio penerimaan campaign paling rendah)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Memberikan event “belanja bersama pasangan lebih murah dan romantis”. Hal ini untuk menyasar mereka yang punya marital status married dan together karena memiliki rasio paling rendah diantara kategori lainnya.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Special offer bagi yang punya anak 2 atau lebih</a:t>
            </a:r>
            <a:endParaRPr b="0" i="0" sz="16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⁠Memberi  penawaran menarik (promo atau diskon) kepada customer dengan low income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⁠Membuat promo bundling “fruits” dengan “meat” untuk meningkatkan penjualan fruit. Dengan tagline seimbangkan gizi jangan makan daging mulu, buah juga penting.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⁠Membuat campaign pentingnya makan ikan dan diskon “fish” produk untuk meningkatkan penjualan</a:t>
            </a:r>
            <a:endParaRPr b="0" i="0" sz="16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Membuat promo untuk berbelanja dari katalog untuk meningkatkan penjualan dari katalog</a:t>
            </a:r>
            <a:endParaRPr b="0" i="0" sz="16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⁠Membuat promo atau diskon untuk lansia di atas 65 tahun</a:t>
            </a:r>
            <a:endParaRPr b="0" i="0" sz="16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1" name="Google Shape;291;p6"/>
          <p:cNvSpPr txBox="1"/>
          <p:nvPr/>
        </p:nvSpPr>
        <p:spPr>
          <a:xfrm>
            <a:off x="730635" y="360617"/>
            <a:ext cx="10369992" cy="599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Business Recommendation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676446fa5a_1_126"/>
          <p:cNvSpPr txBox="1"/>
          <p:nvPr/>
        </p:nvSpPr>
        <p:spPr>
          <a:xfrm>
            <a:off x="730635" y="360617"/>
            <a:ext cx="10370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RFM Analysis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7" name="Google Shape;297;g2676446fa5a_1_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625" y="1188117"/>
            <a:ext cx="6581775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2676446fa5a_1_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625" y="4255242"/>
            <a:ext cx="7124700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2676446fa5a_1_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0625" y="2207292"/>
            <a:ext cx="5830712" cy="18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676446fa5a_1_140"/>
          <p:cNvSpPr txBox="1"/>
          <p:nvPr/>
        </p:nvSpPr>
        <p:spPr>
          <a:xfrm>
            <a:off x="730635" y="360617"/>
            <a:ext cx="10370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RFM Analysis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5" name="Google Shape;305;g2676446fa5a_1_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175" y="1109299"/>
            <a:ext cx="10755626" cy="505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"/>
          <p:cNvSpPr txBox="1"/>
          <p:nvPr/>
        </p:nvSpPr>
        <p:spPr>
          <a:xfrm>
            <a:off x="1041720" y="1306587"/>
            <a:ext cx="10533000" cy="8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Ari Hasudungan : Data Preprocessing+Membuat PPT Final Project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Helga Favian : Business Understanding + Membuat PPT Final Project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M. Yazid Pratama : Hyperparameter Tuning+Membuat PPT Final Project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M. Hamsyah Syaifudin : Modeling+Notulensi + Membuat PPT Final Project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Zulfikar Fauzi : Membuat PPT Final Project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Nishrina Rawi : Modeling+Hyperparameter Tuning+Business Insight+</a:t>
            </a: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Membuat Laporan Final Project + </a:t>
            </a: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Membuat PPT Final Project 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Shania Tamara F. : Analysis Descriptive + Membuat PPT Final Project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Zahra Shafa M. : Business Insight+RFM Analysis + Membuat Laporan Final Project+ Membuat PPT Final Project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11" name="Google Shape;311;p7"/>
          <p:cNvSpPr txBox="1"/>
          <p:nvPr/>
        </p:nvSpPr>
        <p:spPr>
          <a:xfrm>
            <a:off x="556670" y="130767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Pembagian Tugas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8"/>
          <p:cNvSpPr txBox="1"/>
          <p:nvPr/>
        </p:nvSpPr>
        <p:spPr>
          <a:xfrm>
            <a:off x="1041720" y="996383"/>
            <a:ext cx="10533000" cy="37486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Membangun model machine learning untuk memprediksi customers yang mungkin menerima kampanye pemasaran</a:t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Melakukan segmentasi pelanggan menggunakan analisis RFM untuk membantu memutuskan rencana kampanye pemasa</a:t>
            </a:r>
            <a:b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8"/>
          <p:cNvSpPr txBox="1"/>
          <p:nvPr/>
        </p:nvSpPr>
        <p:spPr>
          <a:xfrm>
            <a:off x="1041720" y="696642"/>
            <a:ext cx="7352472" cy="599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Objective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8"/>
          <p:cNvSpPr txBox="1"/>
          <p:nvPr/>
        </p:nvSpPr>
        <p:spPr>
          <a:xfrm>
            <a:off x="1041720" y="3725246"/>
            <a:ext cx="7352472" cy="599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Business Metrics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8"/>
          <p:cNvSpPr txBox="1"/>
          <p:nvPr/>
        </p:nvSpPr>
        <p:spPr>
          <a:xfrm>
            <a:off x="1041720" y="3984688"/>
            <a:ext cx="10533000" cy="28853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Response Rate (RR)</a:t>
            </a:r>
            <a:endParaRPr/>
          </a:p>
          <a:p>
            <a:pPr indent="-35560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Cost per Acquisition</a:t>
            </a:r>
            <a:endParaRPr/>
          </a:p>
          <a:p>
            <a:pPr indent="-35560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Marketing Budget Efficiency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88" name="Google Shape;88;p3"/>
          <p:cNvPicPr preferRelativeResize="0"/>
          <p:nvPr/>
        </p:nvPicPr>
        <p:blipFill rotWithShape="1">
          <a:blip r:embed="rId3">
            <a:alphaModFix amt="71000"/>
          </a:blip>
          <a:srcRect b="0" l="0" r="0" t="0"/>
          <a:stretch/>
        </p:blipFill>
        <p:spPr>
          <a:xfrm>
            <a:off x="-13753" y="696642"/>
            <a:ext cx="12192000" cy="5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3"/>
          <p:cNvSpPr txBox="1"/>
          <p:nvPr/>
        </p:nvSpPr>
        <p:spPr>
          <a:xfrm>
            <a:off x="532836" y="95532"/>
            <a:ext cx="7352400" cy="599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Descriptive Statistics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0" name="Google Shape;9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2836" y="841171"/>
            <a:ext cx="3810330" cy="5799323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3"/>
          <p:cNvSpPr txBox="1"/>
          <p:nvPr/>
        </p:nvSpPr>
        <p:spPr>
          <a:xfrm>
            <a:off x="5577841" y="527646"/>
            <a:ext cx="6234544" cy="399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MENGELOMPOKAN FITUR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43166" y="841171"/>
            <a:ext cx="6234544" cy="184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97" name="Google Shape;97;gcf82d40dce_0_37"/>
          <p:cNvPicPr preferRelativeResize="0"/>
          <p:nvPr/>
        </p:nvPicPr>
        <p:blipFill rotWithShape="1">
          <a:blip r:embed="rId3">
            <a:alphaModFix amt="71000"/>
          </a:blip>
          <a:srcRect b="0" l="0" r="0" t="0"/>
          <a:stretch/>
        </p:blipFill>
        <p:spPr>
          <a:xfrm>
            <a:off x="-13753" y="696642"/>
            <a:ext cx="12192000" cy="5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cf82d40dce_0_37"/>
          <p:cNvSpPr txBox="1"/>
          <p:nvPr/>
        </p:nvSpPr>
        <p:spPr>
          <a:xfrm>
            <a:off x="851942" y="160453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Pre-processing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" name="Google Shape;99;gcf82d40dce_0_37"/>
          <p:cNvSpPr/>
          <p:nvPr/>
        </p:nvSpPr>
        <p:spPr>
          <a:xfrm>
            <a:off x="851942" y="738221"/>
            <a:ext cx="10645983" cy="53815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8075" lIns="91425" spcFirstLastPara="1" rIns="91425" wrap="square" tIns="793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A. Kesesuaian tipe data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Kolom 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Dt_Customer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berisi informasi tentang tanggal customer melakukan pendaftaran pada perusahaan tersebut. Namun pada dataset kolom tersebut memiliki tipe data </a:t>
            </a:r>
            <a:r>
              <a:rPr b="0" i="1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seharusnya tipe data kolom tersebut ialah </a:t>
            </a:r>
            <a:r>
              <a:rPr b="0" i="1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date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B. Kolom yang memiliki nilai kosong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Ada atribut yang memiliki nilai kosong, yaitu income. Pada atribut lainnya tidak terdapat nilai kosong.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C. Nilai summary yang agak aneh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Kolom 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Z_CostContact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memiliki nilai summary statistik yang sama baik nilai </a:t>
            </a:r>
            <a:r>
              <a:rPr b="0" i="1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min, mean, quartil, dan max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yaitu 3, sedangkan nilai std=0. Ini menunjukkan bahwa kolom tersebut memiliki nilai yang sama untuk setiap pengamatan.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Kolom 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Z_Revenue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memiliki nilai summary statistik yang sama baik nilai </a:t>
            </a:r>
            <a:r>
              <a:rPr b="0" i="1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min, mean, quartil, dan max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yaitu 11, sedangkan nilai std=0. Ini menunjukkan bahwa kolom tersebut memiliki nilai yang sama untuk setiap pengamatan.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Feature </a:t>
            </a:r>
            <a:r>
              <a:rPr b="0" i="0" lang="en-US" sz="1800" u="none" cap="none" strike="noStrike">
                <a:solidFill>
                  <a:srgbClr val="212121"/>
                </a:solidFill>
                <a:latin typeface="Arimo"/>
                <a:ea typeface="Arimo"/>
                <a:cs typeface="Arimo"/>
                <a:sym typeface="Arimo"/>
              </a:rPr>
              <a:t>Z_CostContact</a:t>
            </a:r>
            <a:r>
              <a:rPr b="0" i="0" lang="en-US" sz="18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 dan </a:t>
            </a:r>
            <a:r>
              <a:rPr b="0" i="0" lang="en-US" sz="1800" u="none" cap="none" strike="noStrike">
                <a:solidFill>
                  <a:srgbClr val="212121"/>
                </a:solidFill>
                <a:latin typeface="Arimo"/>
                <a:ea typeface="Arimo"/>
                <a:cs typeface="Arimo"/>
                <a:sym typeface="Arimo"/>
              </a:rPr>
              <a:t>Z_Revenue</a:t>
            </a:r>
            <a:r>
              <a:rPr b="0" i="0" lang="en-US" sz="18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 tidak akan digunakan untuk modelling.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Pada feature 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Year_Birth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terdapat informasi tahun lahir consumer yang aneh, yaitu 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1893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yang mana jika dihitung usianya bisa mencapai lebih dari 100 tahun.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Selain itu pada feature 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Income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nilai maximumnya yaitu 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666666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terlalu dari dari nilai ukuran pemusatan data lainnya.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Kedua nilai aneh tersebut akan dikeluarkan dari pengamatan.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104" name="Google Shape;104;p9"/>
          <p:cNvPicPr preferRelativeResize="0"/>
          <p:nvPr/>
        </p:nvPicPr>
        <p:blipFill rotWithShape="1">
          <a:blip r:embed="rId3">
            <a:alphaModFix amt="71000"/>
          </a:blip>
          <a:srcRect b="0" l="0" r="0" t="0"/>
          <a:stretch/>
        </p:blipFill>
        <p:spPr>
          <a:xfrm>
            <a:off x="-13753" y="696642"/>
            <a:ext cx="12192000" cy="5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9"/>
          <p:cNvSpPr txBox="1"/>
          <p:nvPr/>
        </p:nvSpPr>
        <p:spPr>
          <a:xfrm>
            <a:off x="1041720" y="101717"/>
            <a:ext cx="7352400" cy="599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Univariate Analysis 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6" name="Google Shape;106;p9"/>
          <p:cNvPicPr preferRelativeResize="0"/>
          <p:nvPr/>
        </p:nvPicPr>
        <p:blipFill rotWithShape="1">
          <a:blip r:embed="rId4">
            <a:alphaModFix/>
          </a:blip>
          <a:srcRect b="69653" l="0" r="42387" t="0"/>
          <a:stretch/>
        </p:blipFill>
        <p:spPr>
          <a:xfrm>
            <a:off x="894254" y="696642"/>
            <a:ext cx="3878157" cy="1385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9"/>
          <p:cNvPicPr preferRelativeResize="0"/>
          <p:nvPr/>
        </p:nvPicPr>
        <p:blipFill rotWithShape="1">
          <a:blip r:embed="rId4">
            <a:alphaModFix/>
          </a:blip>
          <a:srcRect b="0" l="0" r="0" t="32244"/>
          <a:stretch/>
        </p:blipFill>
        <p:spPr>
          <a:xfrm>
            <a:off x="4724207" y="696641"/>
            <a:ext cx="6248942" cy="353315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9"/>
          <p:cNvSpPr/>
          <p:nvPr/>
        </p:nvSpPr>
        <p:spPr>
          <a:xfrm flipH="1">
            <a:off x="942458" y="4403353"/>
            <a:ext cx="10030691" cy="20176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8075" lIns="91425" spcFirstLastPara="1" rIns="91425" wrap="square" tIns="7935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Kolom MntWines, MntFruits, MntMeatProducts, MntFishProducts, MntSweetProducts, MntGoldProds, 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NumDealsPurchases, NumWebPurchases, NumCatalogPurchases, NumStorePurchases, NumWebVisitsMonth berdistribusi </a:t>
            </a:r>
            <a:r>
              <a:rPr b="0" i="1" lang="en-US" sz="14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right-skewed</a:t>
            </a:r>
            <a:r>
              <a:rPr b="0" i="0" lang="en-US" sz="14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. Ini menunjukkan bahwa pada kolom-kolom tersebut nilai mean &gt; median.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Kolom AcceptedCmp1, AcceptedCmp2, AcceptedCmp3, AcceptedCmp4, AcceptedCmp5, Complain,Z_Revenue, Response membentuk distribusi bimodal dengan puncak pada nilai 0 dan 1.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Kolom Kidhome dan Teenhome membentuk distribusi multimodal, membentuk puncak pada nilai 0, 1, dan 2.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113" name="Google Shape;113;p10"/>
          <p:cNvPicPr preferRelativeResize="0"/>
          <p:nvPr/>
        </p:nvPicPr>
        <p:blipFill rotWithShape="1">
          <a:blip r:embed="rId3">
            <a:alphaModFix amt="71000"/>
          </a:blip>
          <a:srcRect b="0" l="0" r="0" t="0"/>
          <a:stretch/>
        </p:blipFill>
        <p:spPr>
          <a:xfrm>
            <a:off x="-13753" y="696642"/>
            <a:ext cx="12192000" cy="5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0"/>
          <p:cNvSpPr txBox="1"/>
          <p:nvPr/>
        </p:nvSpPr>
        <p:spPr>
          <a:xfrm>
            <a:off x="1041720" y="101717"/>
            <a:ext cx="7352400" cy="599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Univariate Analysis 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5" name="Google Shape;11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337" y="702462"/>
            <a:ext cx="4892257" cy="2726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59581" y="696642"/>
            <a:ext cx="6311482" cy="410811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0"/>
          <p:cNvSpPr/>
          <p:nvPr/>
        </p:nvSpPr>
        <p:spPr>
          <a:xfrm flipH="1">
            <a:off x="813399" y="4978686"/>
            <a:ext cx="10684526" cy="15959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8075" lIns="91425" spcFirstLastPara="1" rIns="91425" wrap="square" tIns="793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Terdapat 5 kategori pada kolom </a:t>
            </a:r>
            <a:r>
              <a:rPr b="0" i="0" lang="en-US" sz="1600" u="none" cap="none" strike="noStrike">
                <a:solidFill>
                  <a:srgbClr val="212121"/>
                </a:solidFill>
                <a:latin typeface="Arimo"/>
                <a:ea typeface="Arimo"/>
                <a:cs typeface="Arimo"/>
                <a:sym typeface="Arimo"/>
              </a:rPr>
              <a:t>Education</a:t>
            </a:r>
            <a:r>
              <a:rPr b="0" i="0" lang="en-US" sz="16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, dengan kategori terbanyak 'Graduation' dan kategori paling sedikit 'Basic'.</a:t>
            </a:r>
            <a:endParaRPr/>
          </a:p>
          <a:p>
            <a:pPr indent="-101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Terdapat 8 kategori pada kolom </a:t>
            </a:r>
            <a:r>
              <a:rPr b="0" i="0" lang="en-US" sz="1600" u="none" cap="none" strike="noStrike">
                <a:solidFill>
                  <a:srgbClr val="212121"/>
                </a:solidFill>
                <a:latin typeface="Arimo"/>
                <a:ea typeface="Arimo"/>
                <a:cs typeface="Arimo"/>
                <a:sym typeface="Arimo"/>
              </a:rPr>
              <a:t>Marital_Status</a:t>
            </a:r>
            <a:r>
              <a:rPr b="0" i="0" lang="en-US" sz="16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Terdapat terlalu byk kategori dengan jumlah yang terlalu sedikit, oleh karena itu perlu dilakukan pengategorian ulang.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122" name="Google Shape;122;p11"/>
          <p:cNvPicPr preferRelativeResize="0"/>
          <p:nvPr/>
        </p:nvPicPr>
        <p:blipFill rotWithShape="1">
          <a:blip r:embed="rId3">
            <a:alphaModFix amt="71000"/>
          </a:blip>
          <a:srcRect b="0" l="0" r="0" t="0"/>
          <a:stretch/>
        </p:blipFill>
        <p:spPr>
          <a:xfrm>
            <a:off x="-13753" y="696642"/>
            <a:ext cx="12192000" cy="508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123" name="Google Shape;12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1"/>
          <p:cNvSpPr txBox="1"/>
          <p:nvPr/>
        </p:nvSpPr>
        <p:spPr>
          <a:xfrm>
            <a:off x="678763" y="291573"/>
            <a:ext cx="7352400" cy="599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Univariate Analysis 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5" name="Google Shape;12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8764" y="1118529"/>
            <a:ext cx="4397121" cy="115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69158" y="1118529"/>
            <a:ext cx="6446947" cy="4177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8763" y="2455423"/>
            <a:ext cx="4590395" cy="3848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132" name="Google Shape;132;p12"/>
          <p:cNvPicPr preferRelativeResize="0"/>
          <p:nvPr/>
        </p:nvPicPr>
        <p:blipFill rotWithShape="1">
          <a:blip r:embed="rId3">
            <a:alphaModFix amt="71000"/>
          </a:blip>
          <a:srcRect b="0" l="0" r="0" t="0"/>
          <a:stretch/>
        </p:blipFill>
        <p:spPr>
          <a:xfrm>
            <a:off x="-13753" y="696642"/>
            <a:ext cx="12192000" cy="5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2"/>
          <p:cNvSpPr txBox="1"/>
          <p:nvPr/>
        </p:nvSpPr>
        <p:spPr>
          <a:xfrm>
            <a:off x="678763" y="291573"/>
            <a:ext cx="7352400" cy="599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Univariate Analysis 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4" name="Google Shape;13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764" y="1118529"/>
            <a:ext cx="4397121" cy="115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69158" y="1118529"/>
            <a:ext cx="6446947" cy="4177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8763" y="2455423"/>
            <a:ext cx="4590395" cy="3848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2020-04-28T06:06:52Z</dcterms:created>
  <dc:creator>msoffice5650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0x0101007A90A3EAE74D784A98B166F67BEEB090</vt:lpwstr>
  </property>
</Properties>
</file>